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  <p:sldMasterId id="2147483984" r:id="rId2"/>
  </p:sldMasterIdLst>
  <p:handoutMasterIdLst>
    <p:handoutMasterId r:id="rId8"/>
  </p:handoutMasterIdLst>
  <p:sldIdLst>
    <p:sldId id="258" r:id="rId3"/>
    <p:sldId id="269" r:id="rId4"/>
    <p:sldId id="270" r:id="rId5"/>
    <p:sldId id="27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8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1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8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4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80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96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79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24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60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3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 llamo ___________ Clase 701</a:t>
            </a:r>
            <a:br>
              <a:rPr lang="en-US" sz="2800" dirty="0"/>
            </a:br>
            <a:r>
              <a:rPr lang="en-US" sz="2800" dirty="0"/>
              <a:t>La fecha es el </a:t>
            </a:r>
            <a:r>
              <a:rPr lang="en-US" sz="2800" dirty="0" smtClean="0"/>
              <a:t>12 </a:t>
            </a:r>
            <a:r>
              <a:rPr lang="en-US" sz="2800" dirty="0"/>
              <a:t>de </a:t>
            </a:r>
            <a:r>
              <a:rPr lang="en-US" sz="2800" dirty="0" err="1"/>
              <a:t>septiembre</a:t>
            </a:r>
            <a:r>
              <a:rPr lang="en-US" sz="2800" dirty="0"/>
              <a:t> del </a:t>
            </a:r>
            <a:r>
              <a:rPr lang="en-US" sz="2800" dirty="0" smtClean="0"/>
              <a:t>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735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_tradnl" sz="3200" dirty="0">
                <a:solidFill>
                  <a:srgbClr val="FF0000"/>
                </a:solidFill>
              </a:rPr>
              <a:t>Propósito # 1: </a:t>
            </a:r>
            <a:r>
              <a:rPr lang="es-ES_tradnl" sz="3200" dirty="0">
                <a:solidFill>
                  <a:schemeClr val="tx1"/>
                </a:solidFill>
              </a:rPr>
              <a:t>¿Cómo repasamos el trabajo del año pasado?</a:t>
            </a:r>
          </a:p>
          <a:p>
            <a:pPr marL="114300" indent="0">
              <a:buNone/>
            </a:pPr>
            <a:r>
              <a:rPr lang="en-US" sz="3200" i="1" dirty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sz="3200" dirty="0"/>
          </a:p>
          <a:p>
            <a:pPr marL="114300" indent="0">
              <a:buNone/>
            </a:pPr>
            <a:r>
              <a:rPr lang="es-ES_tradnl" sz="3200" dirty="0">
                <a:solidFill>
                  <a:srgbClr val="FF0000"/>
                </a:solidFill>
              </a:rPr>
              <a:t>Actividad Inicial: </a:t>
            </a:r>
          </a:p>
          <a:p>
            <a:pPr marL="114300" indent="0">
              <a:buNone/>
            </a:pPr>
            <a:r>
              <a:rPr lang="es-ES_tradnl" sz="3200" dirty="0">
                <a:solidFill>
                  <a:schemeClr val="tx1"/>
                </a:solidFill>
              </a:rPr>
              <a:t>Escribe una lista de los adjetivos que usas para describir una persona.</a:t>
            </a:r>
            <a:endParaRPr lang="es-ES_trad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103573"/>
            <a:ext cx="8260672" cy="1039427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066800"/>
            <a:ext cx="9296400" cy="54102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ADJETIVOS</a:t>
            </a:r>
            <a:r>
              <a:rPr lang="en-US" sz="3200" dirty="0"/>
              <a:t> </a:t>
            </a:r>
            <a:r>
              <a:rPr lang="en-US" sz="2000" i="1" dirty="0"/>
              <a:t>(adjectives)</a:t>
            </a:r>
          </a:p>
          <a:p>
            <a:pPr lvl="1"/>
            <a:r>
              <a:rPr lang="en-US" sz="2800" dirty="0"/>
              <a:t>All adjectives must agree in gender </a:t>
            </a:r>
            <a:r>
              <a:rPr lang="en-US" i="1" dirty="0"/>
              <a:t>(m, f)</a:t>
            </a:r>
            <a:r>
              <a:rPr lang="en-US" dirty="0"/>
              <a:t> </a:t>
            </a:r>
            <a:r>
              <a:rPr lang="en-US" sz="2800" dirty="0"/>
              <a:t>and number </a:t>
            </a:r>
            <a:r>
              <a:rPr lang="en-US" i="1" dirty="0"/>
              <a:t>(</a:t>
            </a:r>
            <a:r>
              <a:rPr lang="en-US" i="1" dirty="0" err="1"/>
              <a:t>s,p</a:t>
            </a:r>
            <a:r>
              <a:rPr lang="en-US" i="1" dirty="0"/>
              <a:t>)</a:t>
            </a:r>
            <a:r>
              <a:rPr lang="en-US" dirty="0"/>
              <a:t> </a:t>
            </a:r>
            <a:r>
              <a:rPr lang="en-US" sz="2800" dirty="0"/>
              <a:t>with the noun </a:t>
            </a:r>
            <a:r>
              <a:rPr lang="en-US" i="1" dirty="0"/>
              <a:t>(</a:t>
            </a:r>
            <a:r>
              <a:rPr lang="en-US" i="1" dirty="0" err="1"/>
              <a:t>sustantivo</a:t>
            </a:r>
            <a:r>
              <a:rPr lang="en-US" i="1" dirty="0"/>
              <a:t>)</a:t>
            </a:r>
            <a:r>
              <a:rPr lang="en-US" dirty="0"/>
              <a:t> </a:t>
            </a:r>
            <a:r>
              <a:rPr lang="en-US" sz="2800" dirty="0"/>
              <a:t>they describe.</a:t>
            </a:r>
          </a:p>
          <a:p>
            <a:pPr marL="685800" lvl="2" indent="0">
              <a:buNone/>
            </a:pPr>
            <a:r>
              <a:rPr lang="en-US" sz="2400" i="1" dirty="0" err="1"/>
              <a:t>Por</a:t>
            </a:r>
            <a:r>
              <a:rPr lang="en-US" sz="2400" i="1" dirty="0"/>
              <a:t> </a:t>
            </a:r>
            <a:r>
              <a:rPr lang="en-US" sz="2400" i="1" dirty="0" err="1"/>
              <a:t>ejemplo</a:t>
            </a:r>
            <a:r>
              <a:rPr lang="en-US" sz="2400" i="1" dirty="0"/>
              <a:t>:</a:t>
            </a:r>
          </a:p>
          <a:p>
            <a:pPr lvl="2"/>
            <a:r>
              <a:rPr lang="en-US" sz="2400" dirty="0" err="1"/>
              <a:t>Muchacho</a:t>
            </a:r>
            <a:r>
              <a:rPr lang="en-US" sz="2400" dirty="0"/>
              <a:t> /</a:t>
            </a:r>
            <a:r>
              <a:rPr lang="en-US" sz="2400" dirty="0" err="1"/>
              <a:t>sincero</a:t>
            </a:r>
            <a:endParaRPr lang="en-US" sz="2400" dirty="0"/>
          </a:p>
          <a:p>
            <a:pPr lvl="2"/>
            <a:r>
              <a:rPr lang="en-US" sz="2400" dirty="0" err="1"/>
              <a:t>Alumnas</a:t>
            </a:r>
            <a:r>
              <a:rPr lang="en-US" sz="2400" dirty="0"/>
              <a:t> /</a:t>
            </a:r>
            <a:r>
              <a:rPr lang="en-US" sz="2400" dirty="0" err="1"/>
              <a:t>estudioso</a:t>
            </a:r>
            <a:endParaRPr lang="en-US" sz="2400" dirty="0"/>
          </a:p>
          <a:p>
            <a:pPr lvl="1"/>
            <a:r>
              <a:rPr lang="en-US" sz="2800" dirty="0"/>
              <a:t>Adjectives that end in –E or in a consonant have only 2 forms; Singular and Plural</a:t>
            </a:r>
          </a:p>
          <a:p>
            <a:pPr marL="685800" lvl="2" indent="0">
              <a:buNone/>
            </a:pP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ejemplo</a:t>
            </a:r>
            <a:r>
              <a:rPr lang="en-US" sz="2400" dirty="0"/>
              <a:t>:</a:t>
            </a:r>
          </a:p>
          <a:p>
            <a:pPr lvl="2"/>
            <a:r>
              <a:rPr lang="en-US" sz="2400" dirty="0" err="1"/>
              <a:t>Clase</a:t>
            </a:r>
            <a:r>
              <a:rPr lang="en-US" sz="2400" dirty="0"/>
              <a:t> </a:t>
            </a:r>
            <a:r>
              <a:rPr lang="en-US" sz="2400" dirty="0" err="1"/>
              <a:t>interesante</a:t>
            </a:r>
            <a:endParaRPr lang="en-US" sz="2400" dirty="0"/>
          </a:p>
          <a:p>
            <a:pPr lvl="2"/>
            <a:r>
              <a:rPr lang="en-US" sz="2400" dirty="0" err="1"/>
              <a:t>Examen</a:t>
            </a:r>
            <a:r>
              <a:rPr lang="en-US" sz="2400" dirty="0"/>
              <a:t> </a:t>
            </a:r>
            <a:r>
              <a:rPr lang="en-US" sz="2400" dirty="0" err="1"/>
              <a:t>dificil</a:t>
            </a:r>
            <a:endParaRPr lang="en-US" sz="24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10000" y="3043535"/>
            <a:ext cx="3312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El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muchach</a:t>
            </a:r>
            <a:r>
              <a:rPr lang="en-US" sz="2400" b="1" dirty="0" err="1">
                <a:solidFill>
                  <a:srgbClr val="92D050"/>
                </a:solidFill>
              </a:rPr>
              <a:t>o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sincer</a:t>
            </a:r>
            <a:r>
              <a:rPr lang="en-US" sz="2400" b="1" dirty="0" err="1">
                <a:solidFill>
                  <a:srgbClr val="92D050"/>
                </a:solidFill>
              </a:rPr>
              <a:t>o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10000" y="3424535"/>
            <a:ext cx="3659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Las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alumn</a:t>
            </a:r>
            <a:r>
              <a:rPr lang="en-US" sz="2400" b="1" dirty="0" err="1">
                <a:solidFill>
                  <a:srgbClr val="92D050"/>
                </a:solidFill>
              </a:rPr>
              <a:t>as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smtClean="0">
                <a:solidFill>
                  <a:srgbClr val="0000FF"/>
                </a:solidFill>
              </a:rPr>
              <a:t>estudios</a:t>
            </a:r>
            <a:r>
              <a:rPr lang="en-US" sz="2400" b="1" smtClean="0">
                <a:solidFill>
                  <a:srgbClr val="92D050"/>
                </a:solidFill>
              </a:rPr>
              <a:t>as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81400" y="5321143"/>
            <a:ext cx="35621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Las </a:t>
            </a:r>
            <a:r>
              <a:rPr lang="en-US" sz="2400" b="1" dirty="0" err="1">
                <a:solidFill>
                  <a:srgbClr val="0000FF"/>
                </a:solidFill>
              </a:rPr>
              <a:t>clas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interesant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5786735"/>
            <a:ext cx="35141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Los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examen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dificil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endParaRPr lang="en-US" sz="2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1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426128" y="381000"/>
            <a:ext cx="8260672" cy="96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FF0000"/>
                </a:solidFill>
              </a:rPr>
              <a:t/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9050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800" smtClean="0">
                <a:solidFill>
                  <a:schemeClr val="tx1"/>
                </a:solidFill>
              </a:rPr>
              <a:t>Cambia Martin a Belinda. </a:t>
            </a:r>
            <a:r>
              <a:rPr lang="en-US" sz="2000" i="1" smtClean="0">
                <a:solidFill>
                  <a:schemeClr val="tx1"/>
                </a:solidFill>
              </a:rPr>
              <a:t>Change Martin to Belinda. Be careful to make all of the necessary changes.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800" b="1" i="1" smtClean="0">
                <a:solidFill>
                  <a:schemeClr val="tx1"/>
                </a:solidFill>
                <a:latin typeface="Bradley Hand ITC" panose="03070402050302030203" pitchFamily="66" charset="0"/>
              </a:rPr>
              <a:t>	</a:t>
            </a:r>
            <a:r>
              <a:rPr lang="en-US" sz="2800" b="1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Martin</a:t>
            </a:r>
            <a:r>
              <a:rPr lang="en-US" sz="2800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sz="2800" b="1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es chileno. Él es rubio. No es moreno.  Martin es muy inteligente y es bastante gracioso. Martin es un amigo bueno.</a:t>
            </a:r>
            <a:endParaRPr lang="en-US" sz="2800" b="1" smtClean="0">
              <a:solidFill>
                <a:srgbClr val="FF0000"/>
              </a:solidFill>
              <a:latin typeface="Baskerville Old Face" panose="02020602080505020303" pitchFamily="18" charset="0"/>
            </a:endParaRPr>
          </a:p>
          <a:p>
            <a:pPr marL="114300" indent="0">
              <a:buFont typeface="Arial" pitchFamily="34" charset="0"/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" y="76200"/>
            <a:ext cx="8991600" cy="6858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b="1" smtClean="0">
                <a:solidFill>
                  <a:srgbClr val="00B050"/>
                </a:solidFill>
              </a:rPr>
              <a:t>II-</a:t>
            </a:r>
            <a:r>
              <a:rPr lang="es-ES_tradnl" sz="2800" smtClean="0">
                <a:solidFill>
                  <a:srgbClr val="00B050"/>
                </a:solidFill>
              </a:rPr>
              <a:t> </a:t>
            </a:r>
            <a:r>
              <a:rPr lang="es-ES_tradnl" sz="2800" smtClean="0">
                <a:solidFill>
                  <a:schemeClr val="tx1"/>
                </a:solidFill>
              </a:rPr>
              <a:t>Lee el dialogo.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</a:t>
            </a:r>
            <a:r>
              <a:rPr lang="es-ES_tradnl" smtClean="0">
                <a:solidFill>
                  <a:schemeClr val="accent5"/>
                </a:solidFill>
              </a:rPr>
              <a:t> </a:t>
            </a:r>
            <a:r>
              <a:rPr lang="es-ES_tradnl" smtClean="0">
                <a:solidFill>
                  <a:schemeClr val="tx1"/>
                </a:solidFill>
              </a:rPr>
              <a:t>Hola, Martin. ¿Cómo estás?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</a:t>
            </a:r>
            <a:r>
              <a:rPr lang="es-ES_tradnl" smtClean="0">
                <a:solidFill>
                  <a:schemeClr val="tx1"/>
                </a:solidFill>
              </a:rPr>
              <a:t> Hola, Luis. Estoy bien, ¿y tú?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</a:t>
            </a:r>
            <a:r>
              <a:rPr lang="es-ES_tradnl" smtClean="0">
                <a:solidFill>
                  <a:schemeClr val="tx1"/>
                </a:solidFill>
              </a:rPr>
              <a:t> Bien. Tú eres amigo de Carla Ibáñez, ¿no?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Si, soy amigo de Carla. Pero ella es mi prima también.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Ah, Carla y tú son primos. Y tú, ¿eres de San Juan también?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Si, soy de San Juan.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Pues, ¡todos nosotros somos puertorriqueños!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¿Eres de San Juan también?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No, yo soy de Ponce, Puerto Rico.</a:t>
            </a:r>
            <a:endParaRPr lang="es-ES_tradnl" b="1" smtClean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es-ES_tradnl" sz="2800" smtClean="0">
                <a:solidFill>
                  <a:schemeClr val="tx1"/>
                </a:solidFill>
              </a:rPr>
              <a:t>Copia y responde: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¿De dónde son los muchachos?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¿Quién es el primo de Carla?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¿Son amigos Carla y Martin?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¿Es Martin de Ponce?</a:t>
            </a:r>
          </a:p>
          <a:p>
            <a:pPr marL="114300" indent="0">
              <a:buClr>
                <a:srgbClr val="00B050"/>
              </a:buClr>
              <a:buFont typeface="Arial" pitchFamily="34" charset="0"/>
              <a:buNone/>
            </a:pPr>
            <a:endParaRPr lang="es-ES_trad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/>
              <a:t>Complete the handout ADJETIVOS</a:t>
            </a:r>
          </a:p>
          <a:p>
            <a:r>
              <a:rPr lang="en-US" dirty="0" smtClean="0"/>
              <a:t>COVER workbooks </a:t>
            </a:r>
            <a:r>
              <a:rPr lang="en-US" smtClean="0"/>
              <a:t>with contact paper AGAIN!!</a:t>
            </a:r>
            <a:endParaRPr lang="en-US" dirty="0" smtClean="0"/>
          </a:p>
          <a:p>
            <a:r>
              <a:rPr lang="en-US" dirty="0" smtClean="0"/>
              <a:t>Must have all supplies ready for preparation check by NEXT MONDAY!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3635</TotalTime>
  <Words>321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Apothecary</vt:lpstr>
      <vt:lpstr>Default Design</vt:lpstr>
      <vt:lpstr>Me llamo ___________ Clase 701 La fecha es el 12 de septiembre del 2017</vt:lpstr>
      <vt:lpstr>Repaso de gramatica</vt:lpstr>
      <vt:lpstr>PowerPoint Presentation</vt:lpstr>
      <vt:lpstr>PowerPoint Presentation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32</cp:revision>
  <cp:lastPrinted>2015-09-17T15:30:21Z</cp:lastPrinted>
  <dcterms:created xsi:type="dcterms:W3CDTF">2014-09-09T00:17:17Z</dcterms:created>
  <dcterms:modified xsi:type="dcterms:W3CDTF">2017-09-12T14:28:04Z</dcterms:modified>
</cp:coreProperties>
</file>